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  <Override PartName="/ppt/media/media5.mp4" ContentType="video/unknown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OV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92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3" name="Google Shape;47;p17"/>
          <p:cNvSpPr txBox="1"/>
          <p:nvPr>
            <p:ph type="body" sz="quarter" idx="21"/>
          </p:nvPr>
        </p:nvSpPr>
        <p:spPr>
          <a:xfrm>
            <a:off x="6226200" y="1825560"/>
            <a:ext cx="513108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94" name="Google Shape;48;p17"/>
          <p:cNvSpPr txBox="1"/>
          <p:nvPr>
            <p:ph type="body" sz="half" idx="22"/>
          </p:nvPr>
        </p:nvSpPr>
        <p:spPr>
          <a:xfrm>
            <a:off x="838079" y="4098240"/>
            <a:ext cx="1051524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OV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03" name="Уровень текста 1…"/>
          <p:cNvSpPr txBox="1"/>
          <p:nvPr>
            <p:ph type="body" sz="half" idx="1"/>
          </p:nvPr>
        </p:nvSpPr>
        <p:spPr>
          <a:xfrm>
            <a:off x="838080" y="1825560"/>
            <a:ext cx="10515242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4" name="Google Shape;53;p18"/>
          <p:cNvSpPr txBox="1"/>
          <p:nvPr>
            <p:ph type="body" sz="half" idx="21"/>
          </p:nvPr>
        </p:nvSpPr>
        <p:spPr>
          <a:xfrm>
            <a:off x="838079" y="4098240"/>
            <a:ext cx="1051524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0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UR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13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4" name="Google Shape;58;p19"/>
          <p:cNvSpPr txBox="1"/>
          <p:nvPr>
            <p:ph type="body" sz="quarter" idx="21"/>
          </p:nvPr>
        </p:nvSpPr>
        <p:spPr>
          <a:xfrm>
            <a:off x="6226200" y="1825560"/>
            <a:ext cx="513108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15" name="Google Shape;59;p19"/>
          <p:cNvSpPr txBox="1"/>
          <p:nvPr>
            <p:ph type="body" sz="quarter" idx="22"/>
          </p:nvPr>
        </p:nvSpPr>
        <p:spPr>
          <a:xfrm>
            <a:off x="838080" y="409824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16" name="Google Shape;60;p19"/>
          <p:cNvSpPr txBox="1"/>
          <p:nvPr>
            <p:ph type="body" sz="quarter" idx="23"/>
          </p:nvPr>
        </p:nvSpPr>
        <p:spPr>
          <a:xfrm>
            <a:off x="6226200" y="4098240"/>
            <a:ext cx="513108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25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338580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6" name="Google Shape;65;p20"/>
          <p:cNvSpPr txBox="1"/>
          <p:nvPr>
            <p:ph type="body" sz="quarter" idx="21"/>
          </p:nvPr>
        </p:nvSpPr>
        <p:spPr>
          <a:xfrm>
            <a:off x="4393439" y="1825560"/>
            <a:ext cx="338580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27" name="Google Shape;66;p20"/>
          <p:cNvSpPr txBox="1"/>
          <p:nvPr>
            <p:ph type="body" sz="quarter" idx="22"/>
          </p:nvPr>
        </p:nvSpPr>
        <p:spPr>
          <a:xfrm>
            <a:off x="7949158" y="1825560"/>
            <a:ext cx="3385809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28" name="Google Shape;67;p20"/>
          <p:cNvSpPr txBox="1"/>
          <p:nvPr>
            <p:ph type="body" sz="quarter" idx="23"/>
          </p:nvPr>
        </p:nvSpPr>
        <p:spPr>
          <a:xfrm>
            <a:off x="838080" y="4098240"/>
            <a:ext cx="338580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29" name="Google Shape;68;p20"/>
          <p:cNvSpPr txBox="1"/>
          <p:nvPr>
            <p:ph type="body" sz="quarter" idx="24"/>
          </p:nvPr>
        </p:nvSpPr>
        <p:spPr>
          <a:xfrm>
            <a:off x="4393439" y="4098240"/>
            <a:ext cx="338580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30" name="Google Shape;69;p20"/>
          <p:cNvSpPr txBox="1"/>
          <p:nvPr>
            <p:ph type="body" sz="quarter" idx="25"/>
          </p:nvPr>
        </p:nvSpPr>
        <p:spPr>
          <a:xfrm>
            <a:off x="7949158" y="4098240"/>
            <a:ext cx="3385809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39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48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57" name="Уровень текста 1…"/>
          <p:cNvSpPr txBox="1"/>
          <p:nvPr>
            <p:ph type="body" sz="half" idx="1"/>
          </p:nvPr>
        </p:nvSpPr>
        <p:spPr>
          <a:xfrm>
            <a:off x="838080" y="1825560"/>
            <a:ext cx="5131080" cy="4350964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8" name="Google Shape;82;p23"/>
          <p:cNvSpPr txBox="1"/>
          <p:nvPr>
            <p:ph type="body" sz="half" idx="21"/>
          </p:nvPr>
        </p:nvSpPr>
        <p:spPr>
          <a:xfrm>
            <a:off x="6226200" y="1825560"/>
            <a:ext cx="5131088" cy="4350966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5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6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Уровень текста 1…"/>
          <p:cNvSpPr txBox="1"/>
          <p:nvPr>
            <p:ph type="body" idx="1"/>
          </p:nvPr>
        </p:nvSpPr>
        <p:spPr>
          <a:xfrm>
            <a:off x="838080" y="365040"/>
            <a:ext cx="10515242" cy="614412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AND_OBJE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83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4" name="Google Shape;93;p26"/>
          <p:cNvSpPr txBox="1"/>
          <p:nvPr>
            <p:ph type="body" sz="half" idx="21"/>
          </p:nvPr>
        </p:nvSpPr>
        <p:spPr>
          <a:xfrm>
            <a:off x="6226200" y="1825560"/>
            <a:ext cx="5131088" cy="4350966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85" name="Google Shape;94;p26"/>
          <p:cNvSpPr txBox="1"/>
          <p:nvPr>
            <p:ph type="body" sz="quarter" idx="22"/>
          </p:nvPr>
        </p:nvSpPr>
        <p:spPr>
          <a:xfrm>
            <a:off x="838080" y="409824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AND_TWO_OB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94" name="Уровень текста 1…"/>
          <p:cNvSpPr txBox="1"/>
          <p:nvPr>
            <p:ph type="body" sz="half" idx="1"/>
          </p:nvPr>
        </p:nvSpPr>
        <p:spPr>
          <a:xfrm>
            <a:off x="838080" y="1825560"/>
            <a:ext cx="5131080" cy="4350964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5" name="Google Shape;99;p27"/>
          <p:cNvSpPr txBox="1"/>
          <p:nvPr>
            <p:ph type="body" sz="quarter" idx="21"/>
          </p:nvPr>
        </p:nvSpPr>
        <p:spPr>
          <a:xfrm>
            <a:off x="6226200" y="1825560"/>
            <a:ext cx="513108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96" name="Google Shape;100;p27"/>
          <p:cNvSpPr txBox="1"/>
          <p:nvPr>
            <p:ph type="body" sz="quarter" idx="22"/>
          </p:nvPr>
        </p:nvSpPr>
        <p:spPr>
          <a:xfrm>
            <a:off x="6226200" y="4098240"/>
            <a:ext cx="513108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19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OVER_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05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06" name="Google Shape;105;p28"/>
          <p:cNvSpPr txBox="1"/>
          <p:nvPr>
            <p:ph type="body" sz="quarter" idx="21"/>
          </p:nvPr>
        </p:nvSpPr>
        <p:spPr>
          <a:xfrm>
            <a:off x="6226200" y="1825560"/>
            <a:ext cx="513108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07" name="Google Shape;106;p28"/>
          <p:cNvSpPr txBox="1"/>
          <p:nvPr>
            <p:ph type="body" sz="half" idx="22"/>
          </p:nvPr>
        </p:nvSpPr>
        <p:spPr>
          <a:xfrm>
            <a:off x="838079" y="4098240"/>
            <a:ext cx="1051524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OVER_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16" name="Уровень текста 1…"/>
          <p:cNvSpPr txBox="1"/>
          <p:nvPr>
            <p:ph type="body" sz="half" idx="1"/>
          </p:nvPr>
        </p:nvSpPr>
        <p:spPr>
          <a:xfrm>
            <a:off x="838080" y="1825560"/>
            <a:ext cx="10515242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7" name="Google Shape;111;p29"/>
          <p:cNvSpPr txBox="1"/>
          <p:nvPr>
            <p:ph type="body" sz="half" idx="21"/>
          </p:nvPr>
        </p:nvSpPr>
        <p:spPr>
          <a:xfrm>
            <a:off x="838079" y="4098240"/>
            <a:ext cx="1051524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1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UR_OB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26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7" name="Google Shape;116;p30"/>
          <p:cNvSpPr txBox="1"/>
          <p:nvPr>
            <p:ph type="body" sz="quarter" idx="21"/>
          </p:nvPr>
        </p:nvSpPr>
        <p:spPr>
          <a:xfrm>
            <a:off x="6226200" y="1825560"/>
            <a:ext cx="513108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28" name="Google Shape;117;p30"/>
          <p:cNvSpPr txBox="1"/>
          <p:nvPr>
            <p:ph type="body" sz="quarter" idx="22"/>
          </p:nvPr>
        </p:nvSpPr>
        <p:spPr>
          <a:xfrm>
            <a:off x="838080" y="409824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29" name="Google Shape;118;p30"/>
          <p:cNvSpPr txBox="1"/>
          <p:nvPr>
            <p:ph type="body" sz="quarter" idx="23"/>
          </p:nvPr>
        </p:nvSpPr>
        <p:spPr>
          <a:xfrm>
            <a:off x="6226200" y="4098240"/>
            <a:ext cx="513108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6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38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338580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9" name="Google Shape;123;p31"/>
          <p:cNvSpPr txBox="1"/>
          <p:nvPr>
            <p:ph type="body" sz="quarter" idx="21"/>
          </p:nvPr>
        </p:nvSpPr>
        <p:spPr>
          <a:xfrm>
            <a:off x="4393439" y="1825560"/>
            <a:ext cx="338580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40" name="Google Shape;124;p31"/>
          <p:cNvSpPr txBox="1"/>
          <p:nvPr>
            <p:ph type="body" sz="quarter" idx="22"/>
          </p:nvPr>
        </p:nvSpPr>
        <p:spPr>
          <a:xfrm>
            <a:off x="7949158" y="1825560"/>
            <a:ext cx="3385809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41" name="Google Shape;125;p31"/>
          <p:cNvSpPr txBox="1"/>
          <p:nvPr>
            <p:ph type="body" sz="quarter" idx="23"/>
          </p:nvPr>
        </p:nvSpPr>
        <p:spPr>
          <a:xfrm>
            <a:off x="838080" y="4098240"/>
            <a:ext cx="338580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42" name="Google Shape;126;p31"/>
          <p:cNvSpPr txBox="1"/>
          <p:nvPr>
            <p:ph type="body" sz="quarter" idx="24"/>
          </p:nvPr>
        </p:nvSpPr>
        <p:spPr>
          <a:xfrm>
            <a:off x="4393439" y="4098240"/>
            <a:ext cx="3385802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43" name="Google Shape;127;p31"/>
          <p:cNvSpPr txBox="1"/>
          <p:nvPr>
            <p:ph type="body" sz="quarter" idx="25"/>
          </p:nvPr>
        </p:nvSpPr>
        <p:spPr>
          <a:xfrm>
            <a:off x="7949158" y="4098240"/>
            <a:ext cx="3385809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24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5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4" name="Уровень текста 1…"/>
          <p:cNvSpPr txBox="1"/>
          <p:nvPr>
            <p:ph type="body" sz="half" idx="1"/>
          </p:nvPr>
        </p:nvSpPr>
        <p:spPr>
          <a:xfrm>
            <a:off x="838080" y="1825560"/>
            <a:ext cx="5131080" cy="4350964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5" name="Google Shape;24;p12"/>
          <p:cNvSpPr txBox="1"/>
          <p:nvPr>
            <p:ph type="body" sz="half" idx="21"/>
          </p:nvPr>
        </p:nvSpPr>
        <p:spPr>
          <a:xfrm>
            <a:off x="6226200" y="1825560"/>
            <a:ext cx="5131088" cy="4350966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4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Уровень текста 1…"/>
          <p:cNvSpPr txBox="1"/>
          <p:nvPr>
            <p:ph type="body" idx="1"/>
          </p:nvPr>
        </p:nvSpPr>
        <p:spPr>
          <a:xfrm>
            <a:off x="838080" y="365040"/>
            <a:ext cx="10515242" cy="614412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AND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70" name="Уровень текста 1…"/>
          <p:cNvSpPr txBox="1"/>
          <p:nvPr>
            <p:ph type="body" sz="quarter" idx="1"/>
          </p:nvPr>
        </p:nvSpPr>
        <p:spPr>
          <a:xfrm>
            <a:off x="838080" y="182556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1" name="Google Shape;35;p15"/>
          <p:cNvSpPr txBox="1"/>
          <p:nvPr>
            <p:ph type="body" sz="half" idx="21"/>
          </p:nvPr>
        </p:nvSpPr>
        <p:spPr>
          <a:xfrm>
            <a:off x="6226200" y="1825560"/>
            <a:ext cx="5131088" cy="4350966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72" name="Google Shape;36;p15"/>
          <p:cNvSpPr txBox="1"/>
          <p:nvPr>
            <p:ph type="body" sz="quarter" idx="22"/>
          </p:nvPr>
        </p:nvSpPr>
        <p:spPr>
          <a:xfrm>
            <a:off x="838080" y="4098240"/>
            <a:ext cx="5131080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7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AND_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81" name="Уровень текста 1…"/>
          <p:cNvSpPr txBox="1"/>
          <p:nvPr>
            <p:ph type="body" sz="half" idx="1"/>
          </p:nvPr>
        </p:nvSpPr>
        <p:spPr>
          <a:xfrm>
            <a:off x="838080" y="1825560"/>
            <a:ext cx="5131080" cy="4350964"/>
          </a:xfrm>
          <a:prstGeom prst="rect">
            <a:avLst/>
          </a:prstGeom>
        </p:spPr>
        <p:txBody>
          <a:bodyPr anchor="t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2" name="Google Shape;41;p16"/>
          <p:cNvSpPr txBox="1"/>
          <p:nvPr>
            <p:ph type="body" sz="quarter" idx="21"/>
          </p:nvPr>
        </p:nvSpPr>
        <p:spPr>
          <a:xfrm>
            <a:off x="6226200" y="1825560"/>
            <a:ext cx="513108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83" name="Google Shape;42;p16"/>
          <p:cNvSpPr txBox="1"/>
          <p:nvPr>
            <p:ph type="body" sz="quarter" idx="22"/>
          </p:nvPr>
        </p:nvSpPr>
        <p:spPr>
          <a:xfrm>
            <a:off x="6226200" y="4098240"/>
            <a:ext cx="5131088" cy="2075043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838080" y="365040"/>
            <a:ext cx="10515242" cy="1325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838080" y="1825560"/>
            <a:ext cx="10515242" cy="4350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8737600" y="6145698"/>
            <a:ext cx="408851" cy="421303"/>
          </a:xfrm>
          <a:prstGeom prst="rect">
            <a:avLst/>
          </a:prstGeom>
          <a:ln w="12700">
            <a:miter lim="400000"/>
          </a:ln>
        </p:spPr>
        <p:txBody>
          <a:bodyPr wrap="none" lIns="45675" tIns="45675" rIns="45675" bIns="45675" anchor="ctr">
            <a:spAutoFit/>
          </a:bodyPr>
          <a:lstStyle>
            <a:lvl1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228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Relationship Id="rId5" Type="http://schemas.openxmlformats.org/officeDocument/2006/relationships/video" Target="../media/media2.mp4"/><Relationship Id="rId6" Type="http://schemas.microsoft.com/office/2007/relationships/media" Target="../media/media2.mp4"/><Relationship Id="rId7" Type="http://schemas.openxmlformats.org/officeDocument/2006/relationships/image" Target="../media/image2.png"/><Relationship Id="rId8" Type="http://schemas.openxmlformats.org/officeDocument/2006/relationships/video" Target="../media/media3.mp4"/><Relationship Id="rId9" Type="http://schemas.microsoft.com/office/2007/relationships/media" Target="../media/media3.mp4"/><Relationship Id="rId10" Type="http://schemas.openxmlformats.org/officeDocument/2006/relationships/image" Target="../media/image3.png"/><Relationship Id="rId11" Type="http://schemas.openxmlformats.org/officeDocument/2006/relationships/video" Target="../media/media4.mp4"/><Relationship Id="rId12" Type="http://schemas.microsoft.com/office/2007/relationships/media" Target="../media/media4.mp4"/><Relationship Id="rId13" Type="http://schemas.openxmlformats.org/officeDocument/2006/relationships/image" Target="../media/image4.png"/><Relationship Id="rId14" Type="http://schemas.openxmlformats.org/officeDocument/2006/relationships/video" Target="../media/media5.mp4"/><Relationship Id="rId15" Type="http://schemas.microsoft.com/office/2007/relationships/media" Target="../media/media5.mp4"/><Relationship Id="rId16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133;p1"/>
          <p:cNvSpPr txBox="1"/>
          <p:nvPr/>
        </p:nvSpPr>
        <p:spPr>
          <a:xfrm>
            <a:off x="45723" y="0"/>
            <a:ext cx="12100553" cy="685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75" tIns="45675" rIns="45675" bIns="45675" anchor="ctr">
            <a:normAutofit fontScale="100000" lnSpcReduction="0"/>
          </a:bodyPr>
          <a:lstStyle>
            <a:lvl1pPr algn="ctr">
              <a:lnSpc>
                <a:spcPct val="90000"/>
              </a:lnSpc>
              <a:defRPr sz="6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Face Focus Control</a:t>
            </a:r>
          </a:p>
        </p:txBody>
      </p:sp>
      <p:sp>
        <p:nvSpPr>
          <p:cNvPr id="254" name="Google Shape;134;p1"/>
          <p:cNvSpPr txBox="1"/>
          <p:nvPr/>
        </p:nvSpPr>
        <p:spPr>
          <a:xfrm>
            <a:off x="8699923" y="5132325"/>
            <a:ext cx="2950509" cy="380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8" tIns="91398" rIns="91398" bIns="9139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Дышлевский Игорь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163;p5"/>
          <p:cNvSpPr txBox="1"/>
          <p:nvPr/>
        </p:nvSpPr>
        <p:spPr>
          <a:xfrm>
            <a:off x="883805" y="673527"/>
            <a:ext cx="10423850" cy="708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75" tIns="45675" rIns="45675" bIns="45675" anchor="ctr">
            <a:spAutoFit/>
          </a:bodyPr>
          <a:lstStyle>
            <a:lvl1pPr algn="ctr">
              <a:lnSpc>
                <a:spcPct val="90000"/>
              </a:lnSpc>
              <a:defRPr sz="4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Варианты использования</a:t>
            </a:r>
          </a:p>
        </p:txBody>
      </p:sp>
      <p:sp>
        <p:nvSpPr>
          <p:cNvPr id="298" name="Google Shape;164;p5"/>
          <p:cNvSpPr txBox="1"/>
          <p:nvPr/>
        </p:nvSpPr>
        <p:spPr>
          <a:xfrm>
            <a:off x="1046847" y="2025299"/>
            <a:ext cx="4097937" cy="1953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75" tIns="45675" rIns="45675" bIns="45675">
            <a:spAutoFit/>
          </a:bodyPr>
          <a:lstStyle/>
          <a:p>
            <a:pPr marL="457200" indent="-4064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>
                <a:latin typeface="+mj-lt"/>
                <a:ea typeface="+mj-ea"/>
                <a:cs typeface="+mj-cs"/>
                <a:sym typeface="Arial"/>
              </a:defRPr>
            </a:pPr>
            <a:r>
              <a:t>online-встречи</a:t>
            </a:r>
          </a:p>
          <a:p>
            <a:pPr marL="457200" indent="-4064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>
                <a:latin typeface="+mj-lt"/>
                <a:ea typeface="+mj-ea"/>
                <a:cs typeface="+mj-cs"/>
                <a:sym typeface="Arial"/>
              </a:defRPr>
            </a:pPr>
            <a:r>
              <a:t>блогеры</a:t>
            </a:r>
          </a:p>
          <a:p>
            <a:pPr marL="457200" indent="-4064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>
                <a:latin typeface="+mj-lt"/>
                <a:ea typeface="+mj-ea"/>
                <a:cs typeface="+mj-cs"/>
                <a:sym typeface="Arial"/>
              </a:defRPr>
            </a:pPr>
            <a:r>
              <a:t>конференции</a:t>
            </a:r>
          </a:p>
          <a:p>
            <a:pPr marL="457200" indent="-4064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>
                <a:latin typeface="+mj-lt"/>
                <a:ea typeface="+mj-ea"/>
                <a:cs typeface="+mj-cs"/>
                <a:sym typeface="Arial"/>
              </a:defRPr>
            </a:pPr>
            <a:r>
              <a:t>презентации</a:t>
            </a:r>
          </a:p>
          <a:p>
            <a:pPr marL="457200" indent="-4064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Char char="●"/>
              <a:defRPr sz="2800">
                <a:latin typeface="+mj-lt"/>
                <a:ea typeface="+mj-ea"/>
                <a:cs typeface="+mj-cs"/>
                <a:sym typeface="Arial"/>
              </a:defRPr>
            </a:pPr>
            <a:r>
              <a:t>телевизионные шоу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169;p6"/>
          <p:cNvSpPr txBox="1"/>
          <p:nvPr/>
        </p:nvSpPr>
        <p:spPr>
          <a:xfrm>
            <a:off x="1230200" y="389854"/>
            <a:ext cx="7769950" cy="1535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8" tIns="91398" rIns="91398" bIns="91398">
            <a:spAutoFit/>
          </a:bodyPr>
          <a:lstStyle/>
          <a:p>
            <a:pPr>
              <a:defRPr sz="4600">
                <a:latin typeface="+mj-lt"/>
                <a:ea typeface="+mj-ea"/>
                <a:cs typeface="+mj-cs"/>
                <a:sym typeface="Arial"/>
              </a:defRPr>
            </a:pPr>
            <a:r>
              <a:t>Если у вас остались </a:t>
            </a:r>
            <a:r>
              <a:rPr b="1">
                <a:solidFill>
                  <a:srgbClr val="535353"/>
                </a:solidFill>
              </a:rPr>
              <a:t>вопросы</a:t>
            </a:r>
          </a:p>
        </p:txBody>
      </p:sp>
      <p:sp>
        <p:nvSpPr>
          <p:cNvPr id="301" name="Google Shape;170;p6"/>
          <p:cNvSpPr txBox="1"/>
          <p:nvPr/>
        </p:nvSpPr>
        <p:spPr>
          <a:xfrm>
            <a:off x="1323322" y="2644381"/>
            <a:ext cx="2993310" cy="1088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8" tIns="91398" rIns="91398" bIns="91398">
            <a:spAutoFit/>
          </a:bodyPr>
          <a:lstStyle/>
          <a:p>
            <a:pPr>
              <a:defRPr b="1" sz="2100">
                <a:latin typeface="+mj-lt"/>
                <a:ea typeface="+mj-ea"/>
                <a:cs typeface="+mj-cs"/>
                <a:sym typeface="Arial"/>
              </a:defRPr>
            </a:pPr>
            <a:r>
              <a:t>+7(904) 4730-513</a:t>
            </a:r>
          </a:p>
          <a:p>
            <a:pPr>
              <a:defRPr b="1" sz="2100">
                <a:latin typeface="+mj-lt"/>
                <a:ea typeface="+mj-ea"/>
                <a:cs typeface="+mj-cs"/>
                <a:sym typeface="Arial"/>
              </a:defRPr>
            </a:pPr>
            <a:r>
              <a:t>+7 (3452) 73-05-13</a:t>
            </a:r>
          </a:p>
        </p:txBody>
      </p:sp>
      <p:sp>
        <p:nvSpPr>
          <p:cNvPr id="302" name="Google Shape;171;p6"/>
          <p:cNvSpPr txBox="1"/>
          <p:nvPr/>
        </p:nvSpPr>
        <p:spPr>
          <a:xfrm>
            <a:off x="1343470" y="3501008"/>
            <a:ext cx="2993312" cy="478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8" tIns="91398" rIns="91398" bIns="91398">
            <a:spAutoFit/>
          </a:bodyPr>
          <a:lstStyle>
            <a:lvl1pPr>
              <a:defRPr b="1" sz="21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igor11se@icloud.com</a:t>
            </a:r>
          </a:p>
        </p:txBody>
      </p:sp>
      <p:sp>
        <p:nvSpPr>
          <p:cNvPr id="303" name="Google Shape;172;p6"/>
          <p:cNvSpPr txBox="1"/>
          <p:nvPr/>
        </p:nvSpPr>
        <p:spPr>
          <a:xfrm>
            <a:off x="1323325" y="2136494"/>
            <a:ext cx="7583700" cy="478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 sz="21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Дышлевский Игорь Максимович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139;p2"/>
          <p:cNvSpPr txBox="1"/>
          <p:nvPr>
            <p:ph type="ctrTitle"/>
          </p:nvPr>
        </p:nvSpPr>
        <p:spPr>
          <a:xfrm>
            <a:off x="838080" y="365035"/>
            <a:ext cx="10515301" cy="1325111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4400"/>
            </a:lvl1pPr>
          </a:lstStyle>
          <a:p>
            <a:pPr/>
            <a:r>
              <a:t>Трекинг лица</a:t>
            </a:r>
          </a:p>
        </p:txBody>
      </p:sp>
      <p:pic>
        <p:nvPicPr>
          <p:cNvPr id="257" name="from 12.30.58.mp4" descr="from 12.30.58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29232" y="1772085"/>
            <a:ext cx="7285828" cy="4098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tramp 12.30.58.mp4" descr="tramp 12.30.58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7656038" y="1772085"/>
            <a:ext cx="1997905" cy="1997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right.mp4" descr="right.mp4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9794923" y="1772085"/>
            <a:ext cx="1997905" cy="1997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left 12.30.58.mp4" descr="left 12.30.58.mp4"/>
          <p:cNvPicPr>
            <a:picLocks noChangeAspect="0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>
            <a:extLst/>
          </a:blip>
          <a:stretch>
            <a:fillRect/>
          </a:stretch>
        </p:blipFill>
        <p:spPr>
          <a:xfrm>
            <a:off x="7656038" y="3851928"/>
            <a:ext cx="1997905" cy="1997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switching.mp4" descr="switching.mp4"/>
          <p:cNvPicPr>
            <a:picLocks noChangeAspect="0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6">
            <a:extLst/>
          </a:blip>
          <a:stretch>
            <a:fillRect/>
          </a:stretch>
        </p:blipFill>
        <p:spPr>
          <a:xfrm>
            <a:off x="9794923" y="3851928"/>
            <a:ext cx="1997904" cy="1997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55" fill="hold"/>
                                        <p:tgtEl>
                                          <p:spTgt spid="2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889" fill="hold"/>
                                        <p:tgtEl>
                                          <p:spTgt spid="2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3988" fill="hold"/>
                                        <p:tgtEl>
                                          <p:spTgt spid="2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mediacall" nodeType="click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3788" fill="hold"/>
                                        <p:tgtEl>
                                          <p:spTgt spid="2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mediacall" nodeType="clickEffect" presetSubtype="0" presetID="1" grpId="5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7028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000" fill="hold"/>
                                        <p:tgtEl>
                                          <p:spTgt spid="2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mediacall" nodeType="clickEffect" presetSubtype="0" presetID="3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0" dur="1000" fill="hold"/>
                                        <p:tgtEl>
                                          <p:spTgt spid="2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mediacall" nodeType="clickEffect" presetSubtype="0" presetID="3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4" dur="1000" fill="hold"/>
                                        <p:tgtEl>
                                          <p:spTgt spid="2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mediacall" nodeType="clickEffect" presetSubtype="0" presetID="3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8" dur="1000" fill="hold"/>
                                        <p:tgtEl>
                                          <p:spTgt spid="2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mediacall" nodeType="clickEffect" presetSubtype="0" presetID="3" grpId="5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2" dur="1000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43" fill="hold" display="0">
                  <p:stCondLst>
                    <p:cond delay="indefinite"/>
                  </p:stCondLst>
                </p:cTn>
                <p:tgtEl>
                  <p:spTgt spid="257"/>
                </p:tgtEl>
              </p:cMediaNode>
            </p:video>
            <p:seq concurrent="1" prevAc="none" nextAc="seek">
              <p:cTn id="44" evtFilter="cancelBubble" nodeType="interactiveSeq" restart="whenNotActive" fill="hold">
                <p:stCondLst>
                  <p:cond delay="0" evt="onClick">
                    <p:tgtEl>
                      <p:spTgt spid="25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2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57"/>
                  </p:tgtEl>
                </p:cond>
              </p:nextCondLst>
            </p:seq>
            <p:video fullScrn="0">
              <p:cMediaNode mute="0" showWhenStopped="1" numSld="1" vol="100000">
                <p:cTn id="49" fill="hold" display="0">
                  <p:stCondLst>
                    <p:cond delay="indefinite"/>
                  </p:stCondLst>
                </p:cTn>
                <p:tgtEl>
                  <p:spTgt spid="258"/>
                </p:tgtEl>
              </p:cMediaNode>
            </p:video>
            <p:seq concurrent="1" prevAc="none" nextAc="seek">
              <p:cTn id="50" evtFilter="cancelBubble" nodeType="interactiveSeq" restart="whenNotActive" fill="hold">
                <p:stCondLst>
                  <p:cond delay="0" evt="onClick">
                    <p:tgtEl>
                      <p:spTgt spid="25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2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58"/>
                  </p:tgtEl>
                </p:cond>
              </p:nextCondLst>
            </p:seq>
            <p:video fullScrn="0">
              <p:cMediaNode mute="0" showWhenStopped="1" numSld="1" vol="100000">
                <p:cTn id="55" fill="hold" display="0">
                  <p:stCondLst>
                    <p:cond delay="indefinite"/>
                  </p:stCondLst>
                </p:cTn>
                <p:tgtEl>
                  <p:spTgt spid="259"/>
                </p:tgtEl>
              </p:cMediaNode>
            </p:video>
            <p:seq concurrent="1" prevAc="none" nextAc="seek">
              <p:cTn id="56" evtFilter="cancelBubble" nodeType="interactiveSeq" restart="whenNotActive" fill="hold">
                <p:stCondLst>
                  <p:cond delay="0" evt="onClick">
                    <p:tgtEl>
                      <p:spTgt spid="25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2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59"/>
                  </p:tgtEl>
                </p:cond>
              </p:nextCondLst>
            </p:seq>
            <p:video fullScrn="0">
              <p:cMediaNode mute="0" showWhenStopped="1" numSld="1" vol="100000">
                <p:cTn id="61" fill="hold" display="0">
                  <p:stCondLst>
                    <p:cond delay="indefinite"/>
                  </p:stCondLst>
                </p:cTn>
                <p:tgtEl>
                  <p:spTgt spid="260"/>
                </p:tgtEl>
              </p:cMediaNode>
            </p:video>
            <p:seq concurrent="1" prevAc="none" nextAc="seek">
              <p:cTn id="62" evtFilter="cancelBubble" nodeType="interactiveSeq" restart="whenNotActive" fill="hold">
                <p:stCondLst>
                  <p:cond delay="0" evt="onClick">
                    <p:tgtEl>
                      <p:spTgt spid="26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2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60"/>
                  </p:tgtEl>
                </p:cond>
              </p:nextCondLst>
            </p:seq>
            <p:video fullScrn="0">
              <p:cMediaNode mute="0" showWhenStopped="1" numSld="1" vol="100000">
                <p:cTn id="67" fill="hold" display="0">
                  <p:stCondLst>
                    <p:cond delay="indefinite"/>
                  </p:stCondLst>
                </p:cTn>
                <p:tgtEl>
                  <p:spTgt spid="261"/>
                </p:tgtEl>
              </p:cMediaNode>
            </p:video>
            <p:seq concurrent="1" prevAc="none" nextAc="seek">
              <p:cTn id="68" evtFilter="cancelBubble" nodeType="interactiveSeq" restart="whenNotActive" fill="hold">
                <p:stCondLst>
                  <p:cond delay="0" evt="onClick">
                    <p:tgtEl>
                      <p:spTgt spid="26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2" dur="1" fill="hold"/>
                                        <p:tgtEl>
                                          <p:spTgt spid="2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6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146;p3" descr="Google Shape;146;p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2761" y="-300600"/>
            <a:ext cx="15977879" cy="774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Google Shape;147;p3"/>
          <p:cNvSpPr txBox="1"/>
          <p:nvPr/>
        </p:nvSpPr>
        <p:spPr>
          <a:xfrm>
            <a:off x="883804" y="1825560"/>
            <a:ext cx="4817872" cy="4350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75" tIns="45675" rIns="45675" bIns="45675">
            <a:normAutofit fontScale="100000" lnSpcReduction="0"/>
          </a:bodyPr>
          <a:lstStyle>
            <a:lvl1pPr>
              <a:lnSpc>
                <a:spcPct val="90000"/>
              </a:lnSpc>
              <a:defRPr sz="2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API включает в себя поиск лиц в кадре и определение «похожести» по отношению к лицу, выбранному в предыдущем кадре.</a:t>
            </a:r>
          </a:p>
        </p:txBody>
      </p:sp>
      <p:sp>
        <p:nvSpPr>
          <p:cNvPr id="265" name="Google Shape;148;p3"/>
          <p:cNvSpPr txBox="1"/>
          <p:nvPr/>
        </p:nvSpPr>
        <p:spPr>
          <a:xfrm>
            <a:off x="883804" y="673560"/>
            <a:ext cx="10423791" cy="708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75" tIns="45675" rIns="45675" bIns="45675" anchor="ctr">
            <a:spAutoFit/>
          </a:bodyPr>
          <a:lstStyle>
            <a:lvl1pPr>
              <a:lnSpc>
                <a:spcPct val="90000"/>
              </a:lnSpc>
              <a:defRPr sz="4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Технологии поиска лиц в кадре, которые предоставляет API"/>
          <p:cNvSpPr txBox="1"/>
          <p:nvPr/>
        </p:nvSpPr>
        <p:spPr>
          <a:xfrm>
            <a:off x="406767" y="374762"/>
            <a:ext cx="11378466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4400"/>
            </a:lvl1pPr>
          </a:lstStyle>
          <a:p>
            <a:pPr/>
            <a:r>
              <a:t>Технологии поиска лиц</a:t>
            </a:r>
          </a:p>
        </p:txBody>
      </p:sp>
      <p:pic>
        <p:nvPicPr>
          <p:cNvPr id="268" name="Google Shape;156;p4" descr="Google Shape;156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660" y="2115959"/>
            <a:ext cx="1945702" cy="2396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yologo_2.png" descr="yologo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63534" y="1993588"/>
            <a:ext cx="4973633" cy="264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Алгоритм"/>
          <p:cNvSpPr txBox="1"/>
          <p:nvPr/>
        </p:nvSpPr>
        <p:spPr>
          <a:xfrm>
            <a:off x="1585756" y="4960189"/>
            <a:ext cx="138951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/>
            </a:lvl1pPr>
          </a:lstStyle>
          <a:p>
            <a:pPr/>
            <a:r>
              <a:t>Алгоритм</a:t>
            </a:r>
          </a:p>
        </p:txBody>
      </p:sp>
      <p:sp>
        <p:nvSpPr>
          <p:cNvPr id="271" name="Нейронные сети"/>
          <p:cNvSpPr txBox="1"/>
          <p:nvPr/>
        </p:nvSpPr>
        <p:spPr>
          <a:xfrm>
            <a:off x="7357987" y="4960189"/>
            <a:ext cx="2384723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/>
            </a:lvl1pPr>
          </a:lstStyle>
          <a:p>
            <a:pPr/>
            <a:r>
              <a:t>Нейронные сети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Технологии сравнения лиц, которые предоставляет API"/>
          <p:cNvSpPr txBox="1"/>
          <p:nvPr/>
        </p:nvSpPr>
        <p:spPr>
          <a:xfrm>
            <a:off x="406767" y="374762"/>
            <a:ext cx="11378466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4400"/>
            </a:lvl1pPr>
          </a:lstStyle>
          <a:p>
            <a:pPr/>
            <a:r>
              <a:t>Технологии сравнения лиц</a:t>
            </a:r>
          </a:p>
        </p:txBody>
      </p:sp>
      <p:pic>
        <p:nvPicPr>
          <p:cNvPr id="274" name="histogram.png" descr="histo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635" y="2171262"/>
            <a:ext cx="3353967" cy="2515476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Гистограммы цвета"/>
          <p:cNvSpPr txBox="1"/>
          <p:nvPr/>
        </p:nvSpPr>
        <p:spPr>
          <a:xfrm>
            <a:off x="390658" y="4752101"/>
            <a:ext cx="2828083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/>
            </a:lvl1pPr>
          </a:lstStyle>
          <a:p>
            <a:pPr/>
            <a:r>
              <a:t>Гистограммы цвета</a:t>
            </a:r>
          </a:p>
        </p:txBody>
      </p:sp>
      <p:sp>
        <p:nvSpPr>
          <p:cNvPr id="276" name="Расстояние между лицами"/>
          <p:cNvSpPr txBox="1"/>
          <p:nvPr/>
        </p:nvSpPr>
        <p:spPr>
          <a:xfrm>
            <a:off x="3727477" y="4752101"/>
            <a:ext cx="3893096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/>
            </a:lvl1pPr>
          </a:lstStyle>
          <a:p>
            <a:pPr/>
            <a:r>
              <a:t>Расстояние между лицами</a:t>
            </a:r>
          </a:p>
        </p:txBody>
      </p:sp>
      <p:pic>
        <p:nvPicPr>
          <p:cNvPr id="277" name="Снимок экрана 2021-10-10 в 09.37.35.png" descr="Снимок экрана 2021-10-10 в 09.37.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7302" y="3041649"/>
            <a:ext cx="3175003" cy="774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1*eJ36Jpf-DE9q5nKk67xT0Q.jpeg" descr="1*eJ36Jpf-DE9q5nKk67xT0Q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81002" y="2291227"/>
            <a:ext cx="4419618" cy="2275546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Нейронные сети"/>
          <p:cNvSpPr txBox="1"/>
          <p:nvPr/>
        </p:nvSpPr>
        <p:spPr>
          <a:xfrm>
            <a:off x="8129309" y="4752101"/>
            <a:ext cx="2923004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400"/>
            </a:lvl1pPr>
          </a:lstStyle>
          <a:p>
            <a:pPr/>
            <a:r>
              <a:t>Нейронные сети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153;p4"/>
          <p:cNvSpPr txBox="1"/>
          <p:nvPr/>
        </p:nvSpPr>
        <p:spPr>
          <a:xfrm>
            <a:off x="45723" y="450725"/>
            <a:ext cx="12100553" cy="135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75" tIns="45675" rIns="45675" bIns="45675" anchor="ctr">
            <a:normAutofit fontScale="100000" lnSpcReduction="0"/>
          </a:bodyPr>
          <a:lstStyle>
            <a:lvl1pPr algn="ctr">
              <a:lnSpc>
                <a:spcPct val="90000"/>
              </a:lnSpc>
              <a:defRPr sz="4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Использованные модули</a:t>
            </a:r>
          </a:p>
        </p:txBody>
      </p:sp>
      <p:pic>
        <p:nvPicPr>
          <p:cNvPr id="282" name="Google Shape;154;p4" descr="Google Shape;154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9113" y="4835175"/>
            <a:ext cx="6390991" cy="2396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Google Shape;155;p4" descr="Google Shape;155;p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75581" y="2020859"/>
            <a:ext cx="3195362" cy="3195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Google Shape;156;p4" descr="Google Shape;156;p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64122" y="4234481"/>
            <a:ext cx="1945698" cy="2396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Google Shape;157;p4" descr="Google Shape;157;p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09864" y="2002869"/>
            <a:ext cx="4954207" cy="1436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Google Shape;158;p4" descr="Google Shape;158;p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20447" y="3459083"/>
            <a:ext cx="7087552" cy="13566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FFC.png" descr="FF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3207" y="-5143875"/>
            <a:ext cx="5856349" cy="2044455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Алгоритм поиска лиц"/>
          <p:cNvSpPr txBox="1"/>
          <p:nvPr/>
        </p:nvSpPr>
        <p:spPr>
          <a:xfrm>
            <a:off x="550553" y="496202"/>
            <a:ext cx="3390969" cy="382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7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Алгоритм поиска лиц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Заголовок 1"/>
          <p:cNvSpPr txBox="1"/>
          <p:nvPr>
            <p:ph type="ctrTitle"/>
          </p:nvPr>
        </p:nvSpPr>
        <p:spPr>
          <a:xfrm>
            <a:off x="706024" y="-168098"/>
            <a:ext cx="10515242" cy="1325164"/>
          </a:xfrm>
          <a:prstGeom prst="rect">
            <a:avLst/>
          </a:prstGeom>
        </p:spPr>
        <p:txBody>
          <a:bodyPr/>
          <a:lstStyle/>
          <a:p>
            <a:pPr/>
            <a:r>
              <a:t>Программы контроля за лицом</a:t>
            </a:r>
          </a:p>
        </p:txBody>
      </p:sp>
      <p:graphicFrame>
        <p:nvGraphicFramePr>
          <p:cNvPr id="292" name="Таблица 3"/>
          <p:cNvGraphicFramePr/>
          <p:nvPr/>
        </p:nvGraphicFramePr>
        <p:xfrm>
          <a:off x="915650" y="668771"/>
          <a:ext cx="10585179" cy="468052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640561"/>
                <a:gridCol w="3078777"/>
                <a:gridCol w="4865838"/>
              </a:tblGrid>
              <a:tr h="936104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Трекеры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Принцип работы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Особенности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936104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 sz="2400">
                          <a:sym typeface="Arial"/>
                        </a:rPr>
                        <a:t>FCC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Для поиска используется самая быстрая нейросеть из класса «Detection»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ym typeface="Arial"/>
                        </a:rPr>
                        <a:t>Умеет следить за лицом. Но теряет контроль при повороте лица на большой угол. Плавное перемещение. Работа со множеством лиц. Отображение конкретного лица по выбору пользователя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936104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Apple CentralStage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Для поиска используется самая быстрая нейросеть из класса «Detection»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600">
                          <a:sym typeface="Arial"/>
                        </a:defRPr>
                      </a:pPr>
                      <a:r>
                        <a:t>Умеет следить за головой, Плавное перемещение. Работа со множеством лиц</a:t>
                      </a:r>
                    </a:p>
                    <a:p>
                      <a:pPr>
                        <a:defRPr sz="1600">
                          <a:sym typeface="Arial"/>
                        </a:defRPr>
                      </a:pPr>
                      <a:r>
                        <a:t>Нет выбора конкретного лица - подстраивает кадр под попадание в него всех лиц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936104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Arduino - Android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Для поиска лиц не используются технологии искусственного интеллекта, поиск происходит по признакам Хаары (тени)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ym typeface="Arial"/>
                        </a:rPr>
                        <a:t>Умеет следить за лицом, но теряет лицо под углом, около, 30 градусов. Резкое, скачкообразное перемещение. Работа со множеством лиц не заявлена. Показывает первое лицо, подошедшее под условия определителя лиц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936104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СamTrack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sym typeface="Arial"/>
                        </a:rPr>
                        <a:t>Для поиска лиц не используются технологии искусственного интеллекта, поиск происходит по признакам Хаары (тени)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sym typeface="Arial"/>
                        </a:rPr>
                        <a:t>Ищет лицо и увеличивает область с ним.  Главное перемещение. Работа со множеством лиц не заявлена. Показывает первое лицо, подошедшее под условия определителя лиц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Заголовок 1"/>
          <p:cNvSpPr txBox="1"/>
          <p:nvPr>
            <p:ph type="ctrTitle"/>
          </p:nvPr>
        </p:nvSpPr>
        <p:spPr>
          <a:xfrm>
            <a:off x="838080" y="365040"/>
            <a:ext cx="10515243" cy="1325161"/>
          </a:xfrm>
          <a:prstGeom prst="rect">
            <a:avLst/>
          </a:prstGeom>
        </p:spPr>
        <p:txBody>
          <a:bodyPr/>
          <a:lstStyle>
            <a:lvl1pPr algn="ctr">
              <a:defRPr sz="4000"/>
            </a:lvl1pPr>
          </a:lstStyle>
          <a:p>
            <a:pPr/>
            <a:r>
              <a:t>Дальнейшие направления проекта</a:t>
            </a:r>
          </a:p>
        </p:txBody>
      </p:sp>
      <p:sp>
        <p:nvSpPr>
          <p:cNvPr id="295" name="Текст 2"/>
          <p:cNvSpPr txBox="1"/>
          <p:nvPr>
            <p:ph type="subTitle" idx="1"/>
          </p:nvPr>
        </p:nvSpPr>
        <p:spPr>
          <a:xfrm>
            <a:off x="838080" y="1825560"/>
            <a:ext cx="10515243" cy="4350965"/>
          </a:xfrm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▪"/>
            </a:pPr>
            <a:r>
              <a:t>Сохранение программы в виде исполняемого файла (.exe / .dmg)</a:t>
            </a:r>
          </a:p>
          <a:p>
            <a:pPr marL="228600" indent="-228600">
              <a:buSzPct val="100000"/>
              <a:buChar char="▪"/>
            </a:pPr>
            <a:r>
              <a:t>Переобучение модели поиска лиц на поиск голов</a:t>
            </a:r>
          </a:p>
          <a:p>
            <a:pPr marL="228600" indent="-228600">
              <a:buSzPct val="100000"/>
              <a:buChar char="▪"/>
            </a:pPr>
            <a:r>
              <a:t>Уменьшение времени обработки кадра</a:t>
            </a:r>
          </a:p>
          <a:p>
            <a:pPr marL="228600" indent="-228600">
              <a:buSzPct val="100000"/>
              <a:buChar char="▪"/>
            </a:pPr>
            <a:r>
              <a:t>Обучение дополнительных моделей сравнения лиц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